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jpg>
</file>

<file path=ppt/media/image20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7fdaf0ed3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7fdaf0ed3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7fdaf0ed3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7fdaf0ed3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7fdaf0ed3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7fdaf0ed3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7fdaf0ed31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7fdaf0ed31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7fdaf0ed31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7fdaf0ed31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7fdaf0ed31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7fdaf0ed31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7fdaf0ed31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7fdaf0ed31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7fdaf0ed31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7fdaf0ed31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a6834e70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a6834e70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7fdaf0ed31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7fdaf0ed31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5d56f9aee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5d56f9aee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7fdaf0ed31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7fdaf0ed31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7fdaf0ed31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7fdaf0ed3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7fdaf0ed31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7fdaf0ed31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7fdaf0ed31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7fdaf0ed31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7fdaf0ed31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7fdaf0ed31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7fdaf0ed31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7fdaf0ed31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fdaf0ed31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7fdaf0ed31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a8053148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a8053148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5e9cdaaf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5e9cdaaf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5d56f9aee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5d56f9aee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7fdaf0ed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7fdaf0ed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7fdaf0ed3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7fdaf0ed3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7fdaf0ed3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7fdaf0ed3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7d3983a3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7d3983a3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7fdaf0ed3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7fdaf0ed3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7fdaf0ed3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7fdaf0ed3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30000">
              <a:srgbClr val="674EA7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41325" y="118425"/>
            <a:ext cx="8520600" cy="17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Krazy Karaoke</a:t>
            </a:r>
            <a:r>
              <a:rPr lang="en"/>
              <a:t>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66"/>
              <a:t>The Final Countdown</a:t>
            </a:r>
            <a:endParaRPr sz="1966"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42328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33333"/>
                </a:solidFill>
              </a:rPr>
              <a:t>Team Members:</a:t>
            </a:r>
            <a:endParaRPr sz="2200">
              <a:solidFill>
                <a:srgbClr val="33333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lang="en" sz="2200">
                <a:solidFill>
                  <a:srgbClr val="333333"/>
                </a:solidFill>
              </a:rPr>
              <a:t>Joe Biernacki</a:t>
            </a:r>
            <a:endParaRPr sz="2200">
              <a:solidFill>
                <a:srgbClr val="33333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33333"/>
                </a:solidFill>
              </a:rPr>
              <a:t>Ian Chadwick </a:t>
            </a:r>
            <a:endParaRPr sz="2200">
              <a:solidFill>
                <a:srgbClr val="333333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8082" r="8937" t="0"/>
          <a:stretch/>
        </p:blipFill>
        <p:spPr>
          <a:xfrm>
            <a:off x="2375959" y="1850025"/>
            <a:ext cx="4392090" cy="2382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Comparing Pitch/Frequency</a:t>
            </a:r>
            <a:endParaRPr u="sng"/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11700" y="1086000"/>
            <a:ext cx="8406300" cy="22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Since Pitch = Note = Frequency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700">
                <a:solidFill>
                  <a:schemeClr val="dk1"/>
                </a:solidFill>
              </a:rPr>
              <a:t>We can compare the frequency of the sung track to the frequency of the reference track to see if it’s the same note (or the same note in a different octave)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Decided to use FFT to get frequency from ADC output</a:t>
            </a:r>
            <a:endParaRPr sz="12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Originally were going to use MIDI or Chromaprint to compare</a:t>
            </a:r>
            <a:endParaRPr sz="16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100">
                <a:solidFill>
                  <a:schemeClr val="dk1"/>
                </a:solidFill>
              </a:rPr>
              <a:t>Both required additional processing that was unnecessary if we already had the frequency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19" name="Google Shape;119;p23"/>
          <p:cNvPicPr preferRelativeResize="0"/>
          <p:nvPr/>
        </p:nvPicPr>
        <p:blipFill rotWithShape="1">
          <a:blip r:embed="rId3">
            <a:alphaModFix/>
          </a:blip>
          <a:srcRect b="0" l="0" r="13164" t="0"/>
          <a:stretch/>
        </p:blipFill>
        <p:spPr>
          <a:xfrm>
            <a:off x="2653641" y="3791467"/>
            <a:ext cx="3836729" cy="1283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3"/>
          <p:cNvPicPr preferRelativeResize="0"/>
          <p:nvPr/>
        </p:nvPicPr>
        <p:blipFill rotWithShape="1">
          <a:blip r:embed="rId4">
            <a:alphaModFix/>
          </a:blip>
          <a:srcRect b="34123" l="0" r="0" t="0"/>
          <a:stretch/>
        </p:blipFill>
        <p:spPr>
          <a:xfrm>
            <a:off x="2348713" y="3293400"/>
            <a:ext cx="4446587" cy="420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Developing Heuristics</a:t>
            </a:r>
            <a:endParaRPr u="sng"/>
          </a:p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311700" y="1086000"/>
            <a:ext cx="4506300" cy="39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The range of human hearing is ~ 20Hz - 20kHz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Music notes range from ~16Hz to ~7.9kHz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Additionally the range of notes a human can produce is limited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This means we could focus less on edge cases and use these constraints/heuristics to calculate all octave frequencies of an arbitrary input </a:t>
            </a:r>
            <a:r>
              <a:rPr lang="en" sz="1600">
                <a:solidFill>
                  <a:schemeClr val="dk1"/>
                </a:solidFill>
              </a:rPr>
              <a:t>reference</a:t>
            </a:r>
            <a:r>
              <a:rPr lang="en" sz="1600">
                <a:solidFill>
                  <a:schemeClr val="dk1"/>
                </a:solidFill>
              </a:rPr>
              <a:t> frequency for comparison to the sung frequency.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861" y="274825"/>
            <a:ext cx="3927640" cy="466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44688"/>
            <a:ext cx="8839201" cy="445412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25"/>
          <p:cNvCxnSpPr/>
          <p:nvPr/>
        </p:nvCxnSpPr>
        <p:spPr>
          <a:xfrm flipH="1">
            <a:off x="3078575" y="2442225"/>
            <a:ext cx="836400" cy="75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25"/>
          <p:cNvCxnSpPr/>
          <p:nvPr/>
        </p:nvCxnSpPr>
        <p:spPr>
          <a:xfrm>
            <a:off x="3093600" y="2434825"/>
            <a:ext cx="0" cy="23163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25"/>
          <p:cNvCxnSpPr/>
          <p:nvPr/>
        </p:nvCxnSpPr>
        <p:spPr>
          <a:xfrm flipH="1" rot="10800000">
            <a:off x="3115700" y="4721550"/>
            <a:ext cx="3241500" cy="75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25"/>
          <p:cNvCxnSpPr/>
          <p:nvPr/>
        </p:nvCxnSpPr>
        <p:spPr>
          <a:xfrm>
            <a:off x="6357200" y="2686450"/>
            <a:ext cx="0" cy="20352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25"/>
          <p:cNvCxnSpPr/>
          <p:nvPr/>
        </p:nvCxnSpPr>
        <p:spPr>
          <a:xfrm rot="10800000">
            <a:off x="6357200" y="2686450"/>
            <a:ext cx="8067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25"/>
          <p:cNvCxnSpPr/>
          <p:nvPr/>
        </p:nvCxnSpPr>
        <p:spPr>
          <a:xfrm rot="10800000">
            <a:off x="7178700" y="1191575"/>
            <a:ext cx="0" cy="15171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25"/>
          <p:cNvCxnSpPr/>
          <p:nvPr/>
        </p:nvCxnSpPr>
        <p:spPr>
          <a:xfrm rot="10800000">
            <a:off x="3929700" y="1191575"/>
            <a:ext cx="32712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25"/>
          <p:cNvCxnSpPr/>
          <p:nvPr/>
        </p:nvCxnSpPr>
        <p:spPr>
          <a:xfrm>
            <a:off x="3922400" y="1161925"/>
            <a:ext cx="0" cy="13026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Component 1: Getting analog sound into the FPGA</a:t>
            </a:r>
            <a:endParaRPr u="sng"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 first component of the project was getting analog sound waves into a digital </a:t>
            </a:r>
            <a:r>
              <a:rPr lang="en">
                <a:solidFill>
                  <a:schemeClr val="dk1"/>
                </a:solidFill>
              </a:rPr>
              <a:t>format</a:t>
            </a:r>
            <a:r>
              <a:rPr lang="en">
                <a:solidFill>
                  <a:schemeClr val="dk1"/>
                </a:solidFill>
              </a:rPr>
              <a:t> on the FPGA.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Originally were going to use MEMs microphone, but switched to external mic connected to ADC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Were able to use Digilent ADC/Sound demo as a basis for our ADC and sound output portion.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Had to build circuit and modify wiring to allow us to provide the input the XADC was expecting: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6049" y="3448750"/>
            <a:ext cx="2140149" cy="160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6475" y="3528748"/>
            <a:ext cx="2362675" cy="144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Component 1: Getting analog sound into the FPGA</a:t>
            </a:r>
            <a:endParaRPr u="sng"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Challenges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Variable A/C voltage from phone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Lack of reliable supply voltage for </a:t>
            </a:r>
            <a:r>
              <a:rPr lang="en">
                <a:solidFill>
                  <a:schemeClr val="dk1"/>
                </a:solidFill>
              </a:rPr>
              <a:t>divider (for biasing input wave)’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0 - 1V requirement required a second voltage divider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Cabling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5" name="Google Shape;155;p27"/>
          <p:cNvPicPr preferRelativeResize="0"/>
          <p:nvPr/>
        </p:nvPicPr>
        <p:blipFill rotWithShape="1">
          <a:blip r:embed="rId3">
            <a:alphaModFix/>
          </a:blip>
          <a:srcRect b="0" l="25054" r="0" t="11925"/>
          <a:stretch/>
        </p:blipFill>
        <p:spPr>
          <a:xfrm rot="5400000">
            <a:off x="3423375" y="1850850"/>
            <a:ext cx="2297249" cy="3599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Component 2: FFT</a:t>
            </a:r>
            <a:endParaRPr u="sng"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Originally we were going to use the Xilinx IP cores to do all of the DSP.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However all of the DSP IPs required the use of the Microblaze soft microprocessor and the AXI interface and the Vitis SDK</a:t>
            </a:r>
            <a:endParaRPr sz="17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This would have required a co-MCU be instantiated with a C program installed its memory to process the data we sent it from our modules.</a:t>
            </a:r>
            <a:endParaRPr sz="13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Decided to pivot away from that and implement the DIT FFT in pure Verilog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62" name="Google Shape;162;p28"/>
          <p:cNvPicPr preferRelativeResize="0"/>
          <p:nvPr/>
        </p:nvPicPr>
        <p:blipFill rotWithShape="1">
          <a:blip r:embed="rId3">
            <a:alphaModFix/>
          </a:blip>
          <a:srcRect b="0" l="0" r="0" t="-21536"/>
          <a:stretch/>
        </p:blipFill>
        <p:spPr>
          <a:xfrm>
            <a:off x="2020400" y="2458775"/>
            <a:ext cx="5175100" cy="2560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Component 2: FFT</a:t>
            </a:r>
            <a:endParaRPr u="sng"/>
          </a:p>
        </p:txBody>
      </p:sp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Frequency detection was more challenging than expected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Bins + buffers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Alternative approach; zero crossing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idx="1" type="body"/>
          </p:nvPr>
        </p:nvSpPr>
        <p:spPr>
          <a:xfrm>
            <a:off x="267300" y="1136125"/>
            <a:ext cx="8520600" cy="35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 FFT module will output into one of two FIFOs. 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First during the reference song recording and transform, the resulting frequencies go into the reference FIFO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During the singing portion, the frequencies go into the song FIFO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 “valid” signals from each FIFO are ANDed together to provide the “start” signal to the Comparison/Scoring state machine.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Once the start is received, the state machine will pop the next value off of each queue and register the values.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74" name="Google Shape;17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u="sng"/>
              <a:t>Component 3: Comparing/Scoring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idx="1" type="body"/>
          </p:nvPr>
        </p:nvSpPr>
        <p:spPr>
          <a:xfrm>
            <a:off x="311700" y="1130550"/>
            <a:ext cx="8520600" cy="28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 octave of the reference frequency as well as all the octaves above and below are then calculated (using bit shift multiplication) in one clock cycle.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These frequencies are then put into the appropriate octave bins in the next clock cycle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 sung frequency is then compared to each of these bins +/- an accepted range and an output score is calculated.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(the range depends on the octave)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 output score is then captured by a tally module, which keeps the average and then output to the VGA display.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80" name="Google Shape;18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Component 3: Comparing/Scoring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/>
          <p:nvPr>
            <p:ph type="title"/>
          </p:nvPr>
        </p:nvSpPr>
        <p:spPr>
          <a:xfrm>
            <a:off x="252475" y="97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Component 3: Comparing/Scoring</a:t>
            </a:r>
            <a:endParaRPr u="sng"/>
          </a:p>
        </p:txBody>
      </p:sp>
      <p:pic>
        <p:nvPicPr>
          <p:cNvPr id="186" name="Google Shape;18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22275"/>
            <a:ext cx="8839199" cy="3534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26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Project Goal/Motivation</a:t>
            </a:r>
            <a:endParaRPr u="sng"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aim was to learn about, </a:t>
            </a:r>
            <a:r>
              <a:rPr lang="en">
                <a:solidFill>
                  <a:schemeClr val="dk1"/>
                </a:solidFill>
              </a:rPr>
              <a:t>and utilize some of the features that make FPGAs useful in real world applications </a:t>
            </a:r>
            <a:r>
              <a:rPr lang="en">
                <a:solidFill>
                  <a:schemeClr val="dk1"/>
                </a:solidFill>
              </a:rPr>
              <a:t>in fun and demonstrable way.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We decided to create a Karaoke game because that would let us learn to use: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ADC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DSP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VGA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Audio Output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We </a:t>
            </a:r>
            <a:r>
              <a:rPr lang="en">
                <a:solidFill>
                  <a:schemeClr val="dk1"/>
                </a:solidFill>
              </a:rPr>
              <a:t>thought </a:t>
            </a:r>
            <a:r>
              <a:rPr b="1" lang="en">
                <a:solidFill>
                  <a:schemeClr val="dk1"/>
                </a:solidFill>
              </a:rPr>
              <a:t>Krazy Karaoke</a:t>
            </a:r>
            <a:r>
              <a:rPr lang="en">
                <a:solidFill>
                  <a:schemeClr val="dk1"/>
                </a:solidFill>
              </a:rPr>
              <a:t> would be a fun and interactive way to show these features that could also be played as an actual game.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 project could also be generalized to frequency (pitch) detection hardware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263" y="0"/>
            <a:ext cx="756746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675" y="292450"/>
            <a:ext cx="3113175" cy="395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2850" y="359063"/>
            <a:ext cx="2339690" cy="251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33025" y="3151025"/>
            <a:ext cx="4379350" cy="1888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9" name="Google Shape;199;p34"/>
          <p:cNvCxnSpPr>
            <a:endCxn id="197" idx="1"/>
          </p:cNvCxnSpPr>
          <p:nvPr/>
        </p:nvCxnSpPr>
        <p:spPr>
          <a:xfrm>
            <a:off x="3460850" y="1615950"/>
            <a:ext cx="139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" name="Google Shape;200;p34"/>
          <p:cNvCxnSpPr>
            <a:stCxn id="197" idx="2"/>
            <a:endCxn id="198" idx="0"/>
          </p:cNvCxnSpPr>
          <p:nvPr/>
        </p:nvCxnSpPr>
        <p:spPr>
          <a:xfrm>
            <a:off x="6022695" y="2872837"/>
            <a:ext cx="0" cy="27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252475" y="97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Component 3: Design Considerations</a:t>
            </a:r>
            <a:endParaRPr u="sng"/>
          </a:p>
        </p:txBody>
      </p:sp>
      <p:sp>
        <p:nvSpPr>
          <p:cNvPr id="206" name="Google Shape;206;p35"/>
          <p:cNvSpPr txBox="1"/>
          <p:nvPr>
            <p:ph idx="1" type="body"/>
          </p:nvPr>
        </p:nvSpPr>
        <p:spPr>
          <a:xfrm>
            <a:off x="311700" y="729100"/>
            <a:ext cx="85206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We wanted to make the calculation for getting a score as fast as possible to increase performance.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The tradeoff was that we had to increase the overall area of the design by implementing some hardware to calculate values that might not get used (octaves above and below)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 FIFO was used to ensure that the order in which frequencies were compared is correct.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 largest performance bottleneck will be waiting for the user to sing in enough of the song for the FFT module to calculate the next frequency to compare.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title"/>
          </p:nvPr>
        </p:nvSpPr>
        <p:spPr>
          <a:xfrm>
            <a:off x="311700" y="208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Displaying Score</a:t>
            </a:r>
            <a:endParaRPr u="sng"/>
          </a:p>
        </p:txBody>
      </p:sp>
      <p:pic>
        <p:nvPicPr>
          <p:cNvPr id="212" name="Google Shape;212;p36"/>
          <p:cNvPicPr preferRelativeResize="0"/>
          <p:nvPr/>
        </p:nvPicPr>
        <p:blipFill rotWithShape="1">
          <a:blip r:embed="rId3">
            <a:alphaModFix/>
          </a:blip>
          <a:srcRect b="3836" l="2488" r="2164" t="4158"/>
          <a:stretch/>
        </p:blipFill>
        <p:spPr>
          <a:xfrm>
            <a:off x="3170600" y="1017725"/>
            <a:ext cx="5895301" cy="3263701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6"/>
          <p:cNvSpPr txBox="1"/>
          <p:nvPr>
            <p:ph idx="1" type="body"/>
          </p:nvPr>
        </p:nvSpPr>
        <p:spPr>
          <a:xfrm>
            <a:off x="140625" y="1017725"/>
            <a:ext cx="3030000" cy="3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2845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The VGA code is modified from </a:t>
            </a:r>
            <a:r>
              <a:rPr lang="en" sz="1700">
                <a:solidFill>
                  <a:schemeClr val="dk1"/>
                </a:solidFill>
              </a:rPr>
              <a:t>the provided Lab 1 code. </a:t>
            </a:r>
            <a:endParaRPr sz="1700">
              <a:solidFill>
                <a:schemeClr val="dk1"/>
              </a:solidFill>
            </a:endParaRPr>
          </a:p>
          <a:p>
            <a:pPr indent="-32845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Each </a:t>
            </a:r>
            <a:r>
              <a:rPr lang="en" sz="1700">
                <a:solidFill>
                  <a:schemeClr val="dk1"/>
                </a:solidFill>
              </a:rPr>
              <a:t>rectangle</a:t>
            </a:r>
            <a:r>
              <a:rPr lang="en" sz="1700">
                <a:solidFill>
                  <a:schemeClr val="dk1"/>
                </a:solidFill>
              </a:rPr>
              <a:t> is divided into 16 rows that correspond to a register with bitwidth = to the number of </a:t>
            </a:r>
            <a:r>
              <a:rPr lang="en" sz="1700">
                <a:solidFill>
                  <a:schemeClr val="dk1"/>
                </a:solidFill>
              </a:rPr>
              <a:t>columns.</a:t>
            </a:r>
            <a:endParaRPr sz="1700">
              <a:solidFill>
                <a:schemeClr val="dk1"/>
              </a:solidFill>
            </a:endParaRPr>
          </a:p>
          <a:p>
            <a:pPr indent="-32845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A 1 in the corresponding position of the register causes the square to be in the “on” state and a 0 in the “off” state.</a:t>
            </a:r>
            <a:endParaRPr sz="1700">
              <a:solidFill>
                <a:schemeClr val="dk1"/>
              </a:solidFill>
            </a:endParaRPr>
          </a:p>
          <a:p>
            <a:pPr indent="-32845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Adjusting the values of the registers changes the pattern displayed.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Python Script to generate VGA Verilog code</a:t>
            </a:r>
            <a:endParaRPr u="sng"/>
          </a:p>
        </p:txBody>
      </p:sp>
      <p:pic>
        <p:nvPicPr>
          <p:cNvPr id="219" name="Google Shape;21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161900"/>
            <a:ext cx="6307275" cy="276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3525" y="2161900"/>
            <a:ext cx="2220225" cy="2657708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7"/>
          <p:cNvSpPr txBox="1"/>
          <p:nvPr>
            <p:ph idx="1" type="body"/>
          </p:nvPr>
        </p:nvSpPr>
        <p:spPr>
          <a:xfrm>
            <a:off x="140625" y="1017725"/>
            <a:ext cx="86424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Generating matrices in verilog was tedious, so we made a python script to make the matrix code.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This code can be used to </a:t>
            </a:r>
            <a:r>
              <a:rPr lang="en" sz="1700">
                <a:solidFill>
                  <a:schemeClr val="dk1"/>
                </a:solidFill>
              </a:rPr>
              <a:t>easily implement simple graphics.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252475" y="97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Failures</a:t>
            </a:r>
            <a:r>
              <a:rPr lang="en"/>
              <a:t>:</a:t>
            </a:r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252475" y="758700"/>
            <a:ext cx="85206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Musical Knowledge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We had made some assumptions that turned out to be incorrect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There was a big knowledge gap about music as a signal/frequency that we had to fill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IP Cores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Spent time trying to figure out MicroBlaze and AXI to use IP cores and didn’t end up using those.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Integration: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Built the project from the bottom up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Have many of the components complete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Ran out of time to integrate all the components and get a complete game running on the FPGA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/>
          <p:nvPr>
            <p:ph type="title"/>
          </p:nvPr>
        </p:nvSpPr>
        <p:spPr>
          <a:xfrm>
            <a:off x="252475" y="97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Successes</a:t>
            </a:r>
            <a:r>
              <a:rPr lang="en"/>
              <a:t>:</a:t>
            </a:r>
            <a:endParaRPr/>
          </a:p>
        </p:txBody>
      </p:sp>
      <p:sp>
        <p:nvSpPr>
          <p:cNvPr id="233" name="Google Shape;233;p39"/>
          <p:cNvSpPr txBox="1"/>
          <p:nvPr>
            <p:ph idx="1" type="body"/>
          </p:nvPr>
        </p:nvSpPr>
        <p:spPr>
          <a:xfrm>
            <a:off x="159300" y="729100"/>
            <a:ext cx="85206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We met our specification requirements: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Component 1: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Framework for getting analog audio from a microphone into the FPGA block RAM.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Component 2: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FFT module that converts ADC output to frequencies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Component 3: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Compares frequencies of and scores them based on how close they are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VGA output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/>
          <p:nvPr>
            <p:ph type="title"/>
          </p:nvPr>
        </p:nvSpPr>
        <p:spPr>
          <a:xfrm>
            <a:off x="252475" y="97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Attribution of Work</a:t>
            </a:r>
            <a:r>
              <a:rPr lang="en"/>
              <a:t>:</a:t>
            </a:r>
            <a:endParaRPr/>
          </a:p>
        </p:txBody>
      </p:sp>
      <p:sp>
        <p:nvSpPr>
          <p:cNvPr id="239" name="Google Shape;239;p40"/>
          <p:cNvSpPr txBox="1"/>
          <p:nvPr>
            <p:ph idx="1" type="body"/>
          </p:nvPr>
        </p:nvSpPr>
        <p:spPr>
          <a:xfrm>
            <a:off x="159300" y="729100"/>
            <a:ext cx="85206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Research and Designing System: 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Ian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Joe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XADC/Audio Demo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Mostly Joe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Ian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DIT FFT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Joe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Scoring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Ian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VGA Display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Mostly Ian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Joe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1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020"/>
              <a:t>Questions?</a:t>
            </a:r>
            <a:endParaRPr sz="50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High-Level Overview of Functionality</a:t>
            </a:r>
            <a:endParaRPr u="sng"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245100" y="1167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 play the game a player would: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Press start to record a reference track that they want to sing into the FPGA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Switch the recording bank and press start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Sing the song, attempting to match the notes and timing of the reference song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The average of the scores for each note will be displayed on the VGA as the scoring module produces them.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When the song is over the score displayed is the overall average score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89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High-Level Overview of Functionality (Cont.)</a:t>
            </a:r>
            <a:endParaRPr u="sng"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245100" y="78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Microphone:</a:t>
            </a:r>
            <a:endParaRPr sz="1600">
              <a:solidFill>
                <a:schemeClr val="dk1"/>
              </a:solidFill>
            </a:endParaRPr>
          </a:p>
          <a:p>
            <a:pPr indent="-311150" lvl="1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3.5mm m</a:t>
            </a:r>
            <a:r>
              <a:rPr lang="en" sz="1300">
                <a:solidFill>
                  <a:schemeClr val="dk1"/>
                </a:solidFill>
              </a:rPr>
              <a:t>icrophone input is passed in through a ¼” audio cable</a:t>
            </a:r>
            <a:endParaRPr sz="13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Circuit:</a:t>
            </a:r>
            <a:endParaRPr sz="1600">
              <a:solidFill>
                <a:schemeClr val="dk1"/>
              </a:solidFill>
            </a:endParaRPr>
          </a:p>
          <a:p>
            <a:pPr indent="-311150" lvl="1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XADC port requires input biased at .5V, so it is passed </a:t>
            </a:r>
            <a:r>
              <a:rPr lang="en" sz="1300">
                <a:solidFill>
                  <a:schemeClr val="dk1"/>
                </a:solidFill>
              </a:rPr>
              <a:t>through</a:t>
            </a:r>
            <a:r>
              <a:rPr lang="en" sz="1300">
                <a:solidFill>
                  <a:schemeClr val="dk1"/>
                </a:solidFill>
              </a:rPr>
              <a:t> circuit first</a:t>
            </a:r>
            <a:endParaRPr sz="13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Memory:</a:t>
            </a:r>
            <a:endParaRPr sz="1600">
              <a:solidFill>
                <a:schemeClr val="dk1"/>
              </a:solidFill>
            </a:endParaRPr>
          </a:p>
          <a:p>
            <a:pPr indent="-311150" lvl="1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The raw ADC output goes to memory</a:t>
            </a:r>
            <a:endParaRPr sz="13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FFT:</a:t>
            </a:r>
            <a:endParaRPr sz="1600">
              <a:solidFill>
                <a:schemeClr val="dk1"/>
              </a:solidFill>
            </a:endParaRPr>
          </a:p>
          <a:p>
            <a:pPr indent="-311150" lvl="1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The raw ADC output is then processed by the DIT FFT to get a frequency for a time window</a:t>
            </a:r>
            <a:endParaRPr sz="13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Reference Song:</a:t>
            </a:r>
            <a:endParaRPr sz="1600">
              <a:solidFill>
                <a:schemeClr val="dk1"/>
              </a:solidFill>
            </a:endParaRPr>
          </a:p>
          <a:p>
            <a:pPr indent="-311150" lvl="1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In the user first step, the reference song frequencies are stored in the reference frequency FIFO as they are completed.</a:t>
            </a:r>
            <a:endParaRPr sz="13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Singing:</a:t>
            </a:r>
            <a:endParaRPr sz="1600">
              <a:solidFill>
                <a:schemeClr val="dk1"/>
              </a:solidFill>
            </a:endParaRPr>
          </a:p>
          <a:p>
            <a:pPr indent="-311150" lvl="1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Once the user starts singing, the sung frequencies are processed by the FFT and placed in the song </a:t>
            </a:r>
            <a:r>
              <a:rPr lang="en" sz="1300">
                <a:solidFill>
                  <a:schemeClr val="dk1"/>
                </a:solidFill>
              </a:rPr>
              <a:t>frequency</a:t>
            </a:r>
            <a:r>
              <a:rPr lang="en" sz="1300">
                <a:solidFill>
                  <a:schemeClr val="dk1"/>
                </a:solidFill>
              </a:rPr>
              <a:t> FIFO</a:t>
            </a:r>
            <a:endParaRPr sz="13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Score:</a:t>
            </a:r>
            <a:endParaRPr sz="1600">
              <a:solidFill>
                <a:schemeClr val="dk1"/>
              </a:solidFill>
            </a:endParaRPr>
          </a:p>
          <a:p>
            <a:pPr indent="-311150" lvl="1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As long as there is an element in each of the FIFOs (ref and song) the scoring module will pop the next frequencies off of the FIFOs and score the accuracy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High-Level Specification</a:t>
            </a:r>
            <a:endParaRPr u="sng"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order to accomplish the goal, the design had to: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Convert raw audio input to digital signal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Convert digital signal to a frequency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Compare the frequencies and score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Display score and output audio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89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High-Level Specification(Cont.)</a:t>
            </a:r>
            <a:endParaRPr u="sng"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675" y="662475"/>
            <a:ext cx="6478648" cy="442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Detailed Functionality Description</a:t>
            </a:r>
            <a:endParaRPr u="sng"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design can be broken down into three core components of the overall workflow: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Analog sound waves to block RAM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Digitized audio to frequency domain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Comparing and scoring frequencies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Constraining the Problem</a:t>
            </a:r>
            <a:endParaRPr u="sng"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1152600"/>
            <a:ext cx="6753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For the song to sound good, and to score well in the game, a singer </a:t>
            </a:r>
            <a:r>
              <a:rPr lang="en">
                <a:solidFill>
                  <a:schemeClr val="dk1"/>
                </a:solidFill>
              </a:rPr>
              <a:t>needs to be: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In-time</a:t>
            </a:r>
            <a:endParaRPr>
              <a:solidFill>
                <a:schemeClr val="dk1"/>
              </a:solidFill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In synch with music/reference song. </a:t>
            </a:r>
            <a:endParaRPr>
              <a:solidFill>
                <a:schemeClr val="dk1"/>
              </a:solidFill>
            </a:endParaRPr>
          </a:p>
          <a:p>
            <a:pPr indent="-304800" lvl="2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</a:pPr>
            <a:r>
              <a:rPr lang="en" sz="1200">
                <a:solidFill>
                  <a:schemeClr val="dk1"/>
                </a:solidFill>
              </a:rPr>
              <a:t>(the right note at the wrong time will sound “off”)</a:t>
            </a:r>
            <a:endParaRPr sz="1200">
              <a:solidFill>
                <a:schemeClr val="dk1"/>
              </a:solidFill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Part of the game (and music in general) is being in time with the music, so the user will need to ensure they are in-time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In-key</a:t>
            </a:r>
            <a:endParaRPr>
              <a:solidFill>
                <a:schemeClr val="dk1"/>
              </a:solidFill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The right note that goes with the music/reference song. </a:t>
            </a:r>
            <a:endParaRPr>
              <a:solidFill>
                <a:schemeClr val="dk1"/>
              </a:solidFill>
            </a:endParaRPr>
          </a:p>
          <a:p>
            <a:pPr indent="-304800" lvl="2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</a:pPr>
            <a:r>
              <a:rPr lang="en" sz="1200">
                <a:solidFill>
                  <a:schemeClr val="dk1"/>
                </a:solidFill>
              </a:rPr>
              <a:t>(the wrong note at the right time will also sound “off”)</a:t>
            </a:r>
            <a:endParaRPr sz="1200">
              <a:solidFill>
                <a:schemeClr val="dk1"/>
              </a:solidFill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The pitch of an isolated voice or instrument is equivalent to its frequency</a:t>
            </a:r>
            <a:endParaRPr>
              <a:solidFill>
                <a:schemeClr val="dk1"/>
              </a:solidFill>
            </a:endParaRPr>
          </a:p>
          <a:p>
            <a:pPr indent="-317500" lvl="2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>
                <a:solidFill>
                  <a:schemeClr val="dk1"/>
                </a:solidFill>
              </a:rPr>
              <a:t>Pitch = Frequency = Note*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5" name="Google Shape;10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65300" y="1564626"/>
            <a:ext cx="1963525" cy="201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D4EB"/>
            </a:gs>
            <a:gs pos="100000">
              <a:srgbClr val="9180B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348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A Note on Notes and Octaves</a:t>
            </a:r>
            <a:endParaRPr u="sng"/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102000" y="921500"/>
            <a:ext cx="8940000" cy="42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 notes are a continuous (periodic) spectrum from ~16Hz-8kHz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Every note (C, D, E, F, G, A, B, etc.) has 8 analogous notes in each octave, either above or below it.</a:t>
            </a:r>
            <a:endParaRPr sz="17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A note an octave below is ½ the frequency of the note above it</a:t>
            </a:r>
            <a:endParaRPr sz="13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You can sing the same note in a different octave and it will still sound in-key.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5000" y="2436300"/>
            <a:ext cx="5149251" cy="259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